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76" r:id="rId3"/>
    <p:sldId id="277" r:id="rId4"/>
    <p:sldId id="27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796A"/>
    <a:srgbClr val="A49588"/>
    <a:srgbClr val="777777"/>
    <a:srgbClr val="7D7D7D"/>
    <a:srgbClr val="999999"/>
    <a:srgbClr val="848484"/>
    <a:srgbClr val="515151"/>
    <a:srgbClr val="5C6C83"/>
    <a:srgbClr val="7F5C52"/>
    <a:srgbClr val="CC64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4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B9ADA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A49588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6.2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8C796A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4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934224"/>
        <c:axId val="284934784"/>
      </c:barChart>
      <c:catAx>
        <c:axId val="284934224"/>
        <c:scaling>
          <c:orientation val="minMax"/>
        </c:scaling>
        <c:delete val="1"/>
        <c:axPos val="b"/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284934784"/>
        <c:crosses val="autoZero"/>
        <c:auto val="1"/>
        <c:lblAlgn val="ctr"/>
        <c:lblOffset val="100"/>
        <c:noMultiLvlLbl val="0"/>
      </c:catAx>
      <c:valAx>
        <c:axId val="2849347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284934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6A16E"/>
            </a:solidFill>
          </c:spPr>
          <c:dPt>
            <c:idx val="0"/>
            <c:bubble3D val="0"/>
            <c:spPr>
              <a:solidFill>
                <a:srgbClr val="51515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99999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7D7D7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77777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7D7D7D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</c:v>
                </c:pt>
                <c:pt idx="1">
                  <c:v>0.2</c:v>
                </c:pt>
                <c:pt idx="2">
                  <c:v>0.3</c:v>
                </c:pt>
                <c:pt idx="3">
                  <c:v>9.9999999999999978E-2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00"/>
        <c:secondPieSize val="75"/>
        <c:serLines>
          <c:spPr>
            <a:ln w="317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AE4B3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CC644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6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DA8D7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11451824"/>
        <c:axId val="311452384"/>
      </c:barChart>
      <c:catAx>
        <c:axId val="3114518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1452384"/>
        <c:crosses val="autoZero"/>
        <c:auto val="1"/>
        <c:lblAlgn val="ctr"/>
        <c:lblOffset val="100"/>
        <c:noMultiLvlLbl val="0"/>
      </c:catAx>
      <c:valAx>
        <c:axId val="311452384"/>
        <c:scaling>
          <c:orientation val="minMax"/>
        </c:scaling>
        <c:delete val="1"/>
        <c:axPos val="b"/>
        <c:majorGridlines>
          <c:spPr>
            <a:ln w="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1145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0">
      <a:noFill/>
    </a:ln>
    <a:effectLst/>
  </c:spPr>
  <c:txPr>
    <a:bodyPr/>
    <a:lstStyle/>
    <a:p>
      <a:pPr>
        <a:defRPr sz="2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2700" cap="rnd">
              <a:solidFill>
                <a:srgbClr val="CEB8B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EB8B2"/>
              </a:solidFill>
              <a:ln w="9525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2700" cap="rnd">
              <a:solidFill>
                <a:srgbClr val="AF8C8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AF8C83"/>
              </a:solidFill>
              <a:ln w="9525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2700" cap="rnd">
              <a:solidFill>
                <a:srgbClr val="7F5C5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AE4B30"/>
              </a:solidFill>
              <a:ln w="9525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1455744"/>
        <c:axId val="311456304"/>
      </c:lineChart>
      <c:catAx>
        <c:axId val="3114557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1456304"/>
        <c:crosses val="autoZero"/>
        <c:auto val="1"/>
        <c:lblAlgn val="ctr"/>
        <c:lblOffset val="100"/>
        <c:noMultiLvlLbl val="0"/>
      </c:catAx>
      <c:valAx>
        <c:axId val="31145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5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9525" cap="rnd">
              <a:solidFill>
                <a:srgbClr val="909EB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9525" cap="rnd">
              <a:solidFill>
                <a:srgbClr val="5C6C8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459104"/>
        <c:axId val="311459664"/>
      </c:scatterChart>
      <c:valAx>
        <c:axId val="31145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59664"/>
        <c:crosses val="autoZero"/>
        <c:crossBetween val="midCat"/>
      </c:valAx>
      <c:valAx>
        <c:axId val="31145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59104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35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34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6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3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2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1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14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85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0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3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2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3B459-14A7-4B6C-B730-2FE8D2D063D5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13EFF-FE08-4842-ACB7-E0D4B28C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0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115287" y="114116"/>
            <a:ext cx="8914814" cy="6637404"/>
            <a:chOff x="-7254" y="-18123"/>
            <a:chExt cx="9151254" cy="6876123"/>
          </a:xfrm>
        </p:grpSpPr>
        <p:grpSp>
          <p:nvGrpSpPr>
            <p:cNvPr id="66" name="Group 65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145093" y="0"/>
                <a:ext cx="8850642" cy="6858000"/>
                <a:chOff x="145093" y="0"/>
                <a:chExt cx="8850642" cy="6858000"/>
              </a:xfrm>
            </p:grpSpPr>
            <p:cxnSp>
              <p:nvCxnSpPr>
                <p:cNvPr id="143" name="Straight Connector 142"/>
                <p:cNvCxnSpPr/>
                <p:nvPr/>
              </p:nvCxnSpPr>
              <p:spPr>
                <a:xfrm>
                  <a:off x="14509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>
                  <a:off x="30288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>
                <a:xfrm>
                  <a:off x="46066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>
                  <a:off x="61845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>
                  <a:off x="77624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>
                  <a:off x="93403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/>
                <p:cNvCxnSpPr/>
                <p:nvPr/>
              </p:nvCxnSpPr>
              <p:spPr>
                <a:xfrm>
                  <a:off x="109182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/>
                <p:cNvCxnSpPr/>
                <p:nvPr/>
              </p:nvCxnSpPr>
              <p:spPr>
                <a:xfrm>
                  <a:off x="124960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>
                  <a:off x="140739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156518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/>
                <p:cNvCxnSpPr/>
                <p:nvPr/>
              </p:nvCxnSpPr>
              <p:spPr>
                <a:xfrm>
                  <a:off x="172297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/>
                <p:cNvCxnSpPr/>
                <p:nvPr/>
              </p:nvCxnSpPr>
              <p:spPr>
                <a:xfrm>
                  <a:off x="188076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/>
                <p:cNvCxnSpPr/>
                <p:nvPr/>
              </p:nvCxnSpPr>
              <p:spPr>
                <a:xfrm>
                  <a:off x="203854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219633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>
                  <a:off x="235412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251191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>
                  <a:off x="266970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>
                  <a:off x="282748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>
                  <a:off x="298527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314306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/>
                <p:cNvCxnSpPr/>
                <p:nvPr/>
              </p:nvCxnSpPr>
              <p:spPr>
                <a:xfrm>
                  <a:off x="330085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/>
                <p:cNvCxnSpPr/>
                <p:nvPr/>
              </p:nvCxnSpPr>
              <p:spPr>
                <a:xfrm>
                  <a:off x="345864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/>
                <p:cNvCxnSpPr/>
                <p:nvPr/>
              </p:nvCxnSpPr>
              <p:spPr>
                <a:xfrm>
                  <a:off x="361642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377421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>
                  <a:off x="393200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>
                  <a:off x="408979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>
                  <a:off x="424758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440536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456315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472094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>
                  <a:off x="487873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/>
                <p:cNvCxnSpPr/>
                <p:nvPr/>
              </p:nvCxnSpPr>
              <p:spPr>
                <a:xfrm>
                  <a:off x="503652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519430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>
                  <a:off x="535209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550988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>
                  <a:off x="566767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>
                  <a:off x="582546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598324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614103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629882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>
                <a:xfrm>
                  <a:off x="645661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/>
                <p:cNvCxnSpPr/>
                <p:nvPr/>
              </p:nvCxnSpPr>
              <p:spPr>
                <a:xfrm>
                  <a:off x="661440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677218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692997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708776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>
                  <a:off x="724555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>
                  <a:off x="740334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756112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771891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787670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>
                  <a:off x="803449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>
                  <a:off x="819228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8350069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8507857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8665645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8823433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>
                  <a:off x="8981221" y="0"/>
                  <a:ext cx="14514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5" name="Group 94"/>
              <p:cNvGrpSpPr/>
              <p:nvPr/>
            </p:nvGrpSpPr>
            <p:grpSpPr>
              <a:xfrm>
                <a:off x="0" y="101600"/>
                <a:ext cx="9144000" cy="6670506"/>
                <a:chOff x="0" y="101600"/>
                <a:chExt cx="9144000" cy="6670506"/>
              </a:xfrm>
            </p:grpSpPr>
            <p:cxnSp>
              <p:nvCxnSpPr>
                <p:cNvPr id="96" name="Straight Connector 95"/>
                <p:cNvCxnSpPr/>
                <p:nvPr/>
              </p:nvCxnSpPr>
              <p:spPr>
                <a:xfrm>
                  <a:off x="0" y="101600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>
                  <a:off x="0" y="260076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>
                  <a:off x="0" y="418552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>
                  <a:off x="0" y="577028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0" y="735504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0" y="893980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0" y="1052456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0" y="1210932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0" y="1369408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0" y="1527884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>
                  <a:off x="0" y="1686360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0" y="1844836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0" y="2003312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0" y="2161788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0" y="2320264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0" y="2478740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0" y="2637216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0" y="2795692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0" y="2954168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0" y="3112644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0" y="3271120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0" y="3429596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0" y="3588072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0" y="3746548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>
                  <a:off x="0" y="3905024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0" y="4063500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0" y="4221976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>
                  <a:off x="0" y="4380452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>
                  <a:off x="0" y="4538928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0" y="4697404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0" y="4855880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0" y="5014356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0" y="5172832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0" y="5331308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0" y="5489784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0" y="5648260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0" y="5806736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0" y="5965212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0" y="6123688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>
                  <a:off x="0" y="6282164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0" y="6440640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0" y="6599116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0" y="6757592"/>
                  <a:ext cx="9144000" cy="14514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7" name="Group 66"/>
            <p:cNvGrpSpPr/>
            <p:nvPr/>
          </p:nvGrpSpPr>
          <p:grpSpPr>
            <a:xfrm>
              <a:off x="-7254" y="-18123"/>
              <a:ext cx="9151254" cy="6876123"/>
              <a:chOff x="-7254" y="-18123"/>
              <a:chExt cx="9151254" cy="6876123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619124" y="-18123"/>
                <a:ext cx="8220076" cy="6876123"/>
                <a:chOff x="619124" y="-18123"/>
                <a:chExt cx="8220076" cy="6876123"/>
              </a:xfrm>
            </p:grpSpPr>
            <p:cxnSp>
              <p:nvCxnSpPr>
                <p:cNvPr id="81" name="Straight Connector 80"/>
                <p:cNvCxnSpPr/>
                <p:nvPr/>
              </p:nvCxnSpPr>
              <p:spPr>
                <a:xfrm>
                  <a:off x="619124" y="-3837"/>
                  <a:ext cx="11907" cy="6861837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/>
                <p:nvPr/>
              </p:nvCxnSpPr>
              <p:spPr>
                <a:xfrm>
                  <a:off x="1250156" y="0"/>
                  <a:ext cx="14288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1883569" y="0"/>
                  <a:ext cx="14287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2514600" y="0"/>
                  <a:ext cx="11906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3135048" y="-18123"/>
                  <a:ext cx="22490" cy="6876123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3766410" y="-18123"/>
                  <a:ext cx="24540" cy="6876123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4407694" y="0"/>
                  <a:ext cx="11906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>
                  <a:off x="5036344" y="0"/>
                  <a:ext cx="14287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5667375" y="0"/>
                  <a:ext cx="14288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>
                  <a:off x="6298406" y="0"/>
                  <a:ext cx="14288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7560469" y="0"/>
                  <a:ext cx="14287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8193881" y="0"/>
                  <a:ext cx="11907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8822531" y="0"/>
                  <a:ext cx="16669" cy="6858000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9" name="Group 68"/>
              <p:cNvGrpSpPr/>
              <p:nvPr/>
            </p:nvGrpSpPr>
            <p:grpSpPr>
              <a:xfrm>
                <a:off x="-7254" y="578079"/>
                <a:ext cx="9151254" cy="5718819"/>
                <a:chOff x="-7254" y="578079"/>
                <a:chExt cx="9151254" cy="5718819"/>
              </a:xfrm>
            </p:grpSpPr>
            <p:cxnSp>
              <p:nvCxnSpPr>
                <p:cNvPr id="70" name="Straight Connector 69"/>
                <p:cNvCxnSpPr/>
                <p:nvPr/>
              </p:nvCxnSpPr>
              <p:spPr>
                <a:xfrm>
                  <a:off x="0" y="580571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-2381" y="578079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-2381" y="1211825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-4762" y="1845593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-4762" y="2479568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-4762" y="3744574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-4762" y="3113205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-7254" y="4383307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-2603" y="5014669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-2714" y="5648412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-2597" y="6282383"/>
                  <a:ext cx="9144000" cy="14515"/>
                </a:xfrm>
                <a:prstGeom prst="line">
                  <a:avLst/>
                </a:prstGeom>
                <a:ln>
                  <a:solidFill>
                    <a:srgbClr val="F9F9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5" name="Group 104"/>
          <p:cNvGrpSpPr/>
          <p:nvPr/>
        </p:nvGrpSpPr>
        <p:grpSpPr>
          <a:xfrm>
            <a:off x="694" y="109360"/>
            <a:ext cx="9144000" cy="887431"/>
            <a:chOff x="0" y="-43725"/>
            <a:chExt cx="9144000" cy="887431"/>
          </a:xfrm>
        </p:grpSpPr>
        <p:sp>
          <p:nvSpPr>
            <p:cNvPr id="106" name="TextBox 105"/>
            <p:cNvSpPr txBox="1"/>
            <p:nvPr/>
          </p:nvSpPr>
          <p:spPr>
            <a:xfrm>
              <a:off x="0" y="-43725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Business KPI Dashboard Metrics PPT Sample File</a:t>
              </a:r>
              <a:endParaRPr 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7" name="Straight Connector 106"/>
            <p:cNvCxnSpPr/>
            <p:nvPr/>
          </p:nvCxnSpPr>
          <p:spPr>
            <a:xfrm>
              <a:off x="0" y="528638"/>
              <a:ext cx="9144000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/>
            <p:cNvSpPr/>
            <p:nvPr/>
          </p:nvSpPr>
          <p:spPr>
            <a:xfrm>
              <a:off x="0" y="582096"/>
              <a:ext cx="9144000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slide is 100% editable. Adapt it to your needs and capture your audience's attention.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76516" y="2035247"/>
            <a:ext cx="8792356" cy="2880334"/>
            <a:chOff x="10745" y="2734642"/>
            <a:chExt cx="8792356" cy="2880334"/>
          </a:xfrm>
        </p:grpSpPr>
        <p:grpSp>
          <p:nvGrpSpPr>
            <p:cNvPr id="296" name="Group 295"/>
            <p:cNvGrpSpPr/>
            <p:nvPr/>
          </p:nvGrpSpPr>
          <p:grpSpPr>
            <a:xfrm>
              <a:off x="10745" y="3749520"/>
              <a:ext cx="2140919" cy="1865456"/>
              <a:chOff x="137443" y="1968062"/>
              <a:chExt cx="2281447" cy="1898295"/>
            </a:xfrm>
          </p:grpSpPr>
          <p:sp>
            <p:nvSpPr>
              <p:cNvPr id="348" name="Isosceles Triangle 347"/>
              <p:cNvSpPr/>
              <p:nvPr/>
            </p:nvSpPr>
            <p:spPr>
              <a:xfrm rot="5400000">
                <a:off x="2100619" y="2746845"/>
                <a:ext cx="295813" cy="340729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49" name="Group 348"/>
              <p:cNvGrpSpPr/>
              <p:nvPr/>
            </p:nvGrpSpPr>
            <p:grpSpPr>
              <a:xfrm>
                <a:off x="137443" y="1968062"/>
                <a:ext cx="1898299" cy="1898295"/>
                <a:chOff x="137443" y="1968062"/>
                <a:chExt cx="1898299" cy="1898295"/>
              </a:xfrm>
            </p:grpSpPr>
            <p:grpSp>
              <p:nvGrpSpPr>
                <p:cNvPr id="350" name="Group 349"/>
                <p:cNvGrpSpPr/>
                <p:nvPr/>
              </p:nvGrpSpPr>
              <p:grpSpPr>
                <a:xfrm>
                  <a:off x="137443" y="1968062"/>
                  <a:ext cx="1898299" cy="1898295"/>
                  <a:chOff x="310355" y="2263917"/>
                  <a:chExt cx="1506555" cy="1506552"/>
                </a:xfrm>
              </p:grpSpPr>
              <p:sp>
                <p:nvSpPr>
                  <p:cNvPr id="352" name="Freeform 351"/>
                  <p:cNvSpPr/>
                  <p:nvPr/>
                </p:nvSpPr>
                <p:spPr>
                  <a:xfrm rot="21376168">
                    <a:off x="310355" y="2263917"/>
                    <a:ext cx="1506555" cy="1506552"/>
                  </a:xfrm>
                  <a:custGeom>
                    <a:avLst/>
                    <a:gdLst>
                      <a:gd name="connsiteX0" fmla="*/ 609624 w 1506555"/>
                      <a:gd name="connsiteY0" fmla="*/ 1195395 h 1506552"/>
                      <a:gd name="connsiteX1" fmla="*/ 1195398 w 1506555"/>
                      <a:gd name="connsiteY1" fmla="*/ 896929 h 1506552"/>
                      <a:gd name="connsiteX2" fmla="*/ 896931 w 1506555"/>
                      <a:gd name="connsiteY2" fmla="*/ 311157 h 1506552"/>
                      <a:gd name="connsiteX3" fmla="*/ 311157 w 1506555"/>
                      <a:gd name="connsiteY3" fmla="*/ 609623 h 1506552"/>
                      <a:gd name="connsiteX4" fmla="*/ 609624 w 1506555"/>
                      <a:gd name="connsiteY4" fmla="*/ 1195395 h 1506552"/>
                      <a:gd name="connsiteX5" fmla="*/ 584825 w 1506555"/>
                      <a:gd name="connsiteY5" fmla="*/ 1271720 h 1506552"/>
                      <a:gd name="connsiteX6" fmla="*/ 234833 w 1506555"/>
                      <a:gd name="connsiteY6" fmla="*/ 584822 h 1506552"/>
                      <a:gd name="connsiteX7" fmla="*/ 921731 w 1506555"/>
                      <a:gd name="connsiteY7" fmla="*/ 234831 h 1506552"/>
                      <a:gd name="connsiteX8" fmla="*/ 1271724 w 1506555"/>
                      <a:gd name="connsiteY8" fmla="*/ 921728 h 1506552"/>
                      <a:gd name="connsiteX9" fmla="*/ 584825 w 1506555"/>
                      <a:gd name="connsiteY9" fmla="*/ 1271720 h 1506552"/>
                      <a:gd name="connsiteX10" fmla="*/ 577411 w 1506555"/>
                      <a:gd name="connsiteY10" fmla="*/ 1294541 h 1506552"/>
                      <a:gd name="connsiteX11" fmla="*/ 1294544 w 1506555"/>
                      <a:gd name="connsiteY11" fmla="*/ 929143 h 1506552"/>
                      <a:gd name="connsiteX12" fmla="*/ 929146 w 1506555"/>
                      <a:gd name="connsiteY12" fmla="*/ 212010 h 1506552"/>
                      <a:gd name="connsiteX13" fmla="*/ 212013 w 1506555"/>
                      <a:gd name="connsiteY13" fmla="*/ 577407 h 1506552"/>
                      <a:gd name="connsiteX14" fmla="*/ 577411 w 1506555"/>
                      <a:gd name="connsiteY14" fmla="*/ 1294541 h 1506552"/>
                      <a:gd name="connsiteX15" fmla="*/ 570964 w 1506555"/>
                      <a:gd name="connsiteY15" fmla="*/ 1486080 h 1506552"/>
                      <a:gd name="connsiteX16" fmla="*/ 470039 w 1506555"/>
                      <a:gd name="connsiteY16" fmla="*/ 1453288 h 1506552"/>
                      <a:gd name="connsiteX17" fmla="*/ 455276 w 1506555"/>
                      <a:gd name="connsiteY17" fmla="*/ 1424314 h 1506552"/>
                      <a:gd name="connsiteX18" fmla="*/ 484915 w 1506555"/>
                      <a:gd name="connsiteY18" fmla="*/ 1333097 h 1506552"/>
                      <a:gd name="connsiteX19" fmla="*/ 457529 w 1506555"/>
                      <a:gd name="connsiteY19" fmla="*/ 1319788 h 1506552"/>
                      <a:gd name="connsiteX20" fmla="*/ 442044 w 1506555"/>
                      <a:gd name="connsiteY20" fmla="*/ 1311041 h 1506552"/>
                      <a:gd name="connsiteX21" fmla="*/ 385556 w 1506555"/>
                      <a:gd name="connsiteY21" fmla="*/ 1388789 h 1506552"/>
                      <a:gd name="connsiteX22" fmla="*/ 353438 w 1506555"/>
                      <a:gd name="connsiteY22" fmla="*/ 1393876 h 1506552"/>
                      <a:gd name="connsiteX23" fmla="*/ 267586 w 1506555"/>
                      <a:gd name="connsiteY23" fmla="*/ 1331502 h 1506552"/>
                      <a:gd name="connsiteX24" fmla="*/ 262499 w 1506555"/>
                      <a:gd name="connsiteY24" fmla="*/ 1299383 h 1506552"/>
                      <a:gd name="connsiteX25" fmla="*/ 318787 w 1506555"/>
                      <a:gd name="connsiteY25" fmla="*/ 1221910 h 1506552"/>
                      <a:gd name="connsiteX26" fmla="*/ 317475 w 1506555"/>
                      <a:gd name="connsiteY26" fmla="*/ 1220765 h 1506552"/>
                      <a:gd name="connsiteX27" fmla="*/ 284855 w 1506555"/>
                      <a:gd name="connsiteY27" fmla="*/ 1187611 h 1506552"/>
                      <a:gd name="connsiteX28" fmla="*/ 207169 w 1506555"/>
                      <a:gd name="connsiteY28" fmla="*/ 1244053 h 1506552"/>
                      <a:gd name="connsiteX29" fmla="*/ 175051 w 1506555"/>
                      <a:gd name="connsiteY29" fmla="*/ 1238966 h 1506552"/>
                      <a:gd name="connsiteX30" fmla="*/ 112676 w 1506555"/>
                      <a:gd name="connsiteY30" fmla="*/ 1153115 h 1506552"/>
                      <a:gd name="connsiteX31" fmla="*/ 117763 w 1506555"/>
                      <a:gd name="connsiteY31" fmla="*/ 1120996 h 1506552"/>
                      <a:gd name="connsiteX32" fmla="*/ 195701 w 1506555"/>
                      <a:gd name="connsiteY32" fmla="*/ 1064371 h 1506552"/>
                      <a:gd name="connsiteX33" fmla="*/ 187477 w 1506555"/>
                      <a:gd name="connsiteY33" fmla="*/ 1050168 h 1506552"/>
                      <a:gd name="connsiteX34" fmla="*/ 173765 w 1506555"/>
                      <a:gd name="connsiteY34" fmla="*/ 1021538 h 1506552"/>
                      <a:gd name="connsiteX35" fmla="*/ 82239 w 1506555"/>
                      <a:gd name="connsiteY35" fmla="*/ 1051277 h 1506552"/>
                      <a:gd name="connsiteX36" fmla="*/ 53264 w 1506555"/>
                      <a:gd name="connsiteY36" fmla="*/ 1036513 h 1506552"/>
                      <a:gd name="connsiteX37" fmla="*/ 20472 w 1506555"/>
                      <a:gd name="connsiteY37" fmla="*/ 935589 h 1506552"/>
                      <a:gd name="connsiteX38" fmla="*/ 35235 w 1506555"/>
                      <a:gd name="connsiteY38" fmla="*/ 906614 h 1506552"/>
                      <a:gd name="connsiteX39" fmla="*/ 126423 w 1506555"/>
                      <a:gd name="connsiteY39" fmla="*/ 876986 h 1506552"/>
                      <a:gd name="connsiteX40" fmla="*/ 125531 w 1506555"/>
                      <a:gd name="connsiteY40" fmla="*/ 873114 h 1506552"/>
                      <a:gd name="connsiteX41" fmla="*/ 118810 w 1506555"/>
                      <a:gd name="connsiteY41" fmla="*/ 829329 h 1506552"/>
                      <a:gd name="connsiteX42" fmla="*/ 22994 w 1506555"/>
                      <a:gd name="connsiteY42" fmla="*/ 829329 h 1506552"/>
                      <a:gd name="connsiteX43" fmla="*/ 0 w 1506555"/>
                      <a:gd name="connsiteY43" fmla="*/ 806335 h 1506552"/>
                      <a:gd name="connsiteX44" fmla="*/ 0 w 1506555"/>
                      <a:gd name="connsiteY44" fmla="*/ 700217 h 1506552"/>
                      <a:gd name="connsiteX45" fmla="*/ 22994 w 1506555"/>
                      <a:gd name="connsiteY45" fmla="*/ 677222 h 1506552"/>
                      <a:gd name="connsiteX46" fmla="*/ 118974 w 1506555"/>
                      <a:gd name="connsiteY46" fmla="*/ 677223 h 1506552"/>
                      <a:gd name="connsiteX47" fmla="*/ 126778 w 1506555"/>
                      <a:gd name="connsiteY47" fmla="*/ 629681 h 1506552"/>
                      <a:gd name="connsiteX48" fmla="*/ 35235 w 1506555"/>
                      <a:gd name="connsiteY48" fmla="*/ 599937 h 1506552"/>
                      <a:gd name="connsiteX49" fmla="*/ 20472 w 1506555"/>
                      <a:gd name="connsiteY49" fmla="*/ 570963 h 1506552"/>
                      <a:gd name="connsiteX50" fmla="*/ 53264 w 1506555"/>
                      <a:gd name="connsiteY50" fmla="*/ 470038 h 1506552"/>
                      <a:gd name="connsiteX51" fmla="*/ 82238 w 1506555"/>
                      <a:gd name="connsiteY51" fmla="*/ 455275 h 1506552"/>
                      <a:gd name="connsiteX52" fmla="*/ 173659 w 1506555"/>
                      <a:gd name="connsiteY52" fmla="*/ 484980 h 1506552"/>
                      <a:gd name="connsiteX53" fmla="*/ 179095 w 1506555"/>
                      <a:gd name="connsiteY53" fmla="*/ 472754 h 1506552"/>
                      <a:gd name="connsiteX54" fmla="*/ 195298 w 1506555"/>
                      <a:gd name="connsiteY54" fmla="*/ 441888 h 1506552"/>
                      <a:gd name="connsiteX55" fmla="*/ 117763 w 1506555"/>
                      <a:gd name="connsiteY55" fmla="*/ 385555 h 1506552"/>
                      <a:gd name="connsiteX56" fmla="*/ 112676 w 1506555"/>
                      <a:gd name="connsiteY56" fmla="*/ 353437 h 1506552"/>
                      <a:gd name="connsiteX57" fmla="*/ 175051 w 1506555"/>
                      <a:gd name="connsiteY57" fmla="*/ 267586 h 1506552"/>
                      <a:gd name="connsiteX58" fmla="*/ 207169 w 1506555"/>
                      <a:gd name="connsiteY58" fmla="*/ 262499 h 1506552"/>
                      <a:gd name="connsiteX59" fmla="*/ 284647 w 1506555"/>
                      <a:gd name="connsiteY59" fmla="*/ 318790 h 1506552"/>
                      <a:gd name="connsiteX60" fmla="*/ 286119 w 1506555"/>
                      <a:gd name="connsiteY60" fmla="*/ 317119 h 1506552"/>
                      <a:gd name="connsiteX61" fmla="*/ 318887 w 1506555"/>
                      <a:gd name="connsiteY61" fmla="*/ 284779 h 1506552"/>
                      <a:gd name="connsiteX62" fmla="*/ 262499 w 1506555"/>
                      <a:gd name="connsiteY62" fmla="*/ 207168 h 1506552"/>
                      <a:gd name="connsiteX63" fmla="*/ 267586 w 1506555"/>
                      <a:gd name="connsiteY63" fmla="*/ 175050 h 1506552"/>
                      <a:gd name="connsiteX64" fmla="*/ 353438 w 1506555"/>
                      <a:gd name="connsiteY64" fmla="*/ 112675 h 1506552"/>
                      <a:gd name="connsiteX65" fmla="*/ 385556 w 1506555"/>
                      <a:gd name="connsiteY65" fmla="*/ 117762 h 1506552"/>
                      <a:gd name="connsiteX66" fmla="*/ 442009 w 1506555"/>
                      <a:gd name="connsiteY66" fmla="*/ 195463 h 1506552"/>
                      <a:gd name="connsiteX67" fmla="*/ 446461 w 1506555"/>
                      <a:gd name="connsiteY67" fmla="*/ 192793 h 1506552"/>
                      <a:gd name="connsiteX68" fmla="*/ 484978 w 1506555"/>
                      <a:gd name="connsiteY68" fmla="*/ 173651 h 1506552"/>
                      <a:gd name="connsiteX69" fmla="*/ 455276 w 1506555"/>
                      <a:gd name="connsiteY69" fmla="*/ 82238 h 1506552"/>
                      <a:gd name="connsiteX70" fmla="*/ 470039 w 1506555"/>
                      <a:gd name="connsiteY70" fmla="*/ 53264 h 1506552"/>
                      <a:gd name="connsiteX71" fmla="*/ 570964 w 1506555"/>
                      <a:gd name="connsiteY71" fmla="*/ 20472 h 1506552"/>
                      <a:gd name="connsiteX72" fmla="*/ 599939 w 1506555"/>
                      <a:gd name="connsiteY72" fmla="*/ 35235 h 1506552"/>
                      <a:gd name="connsiteX73" fmla="*/ 629608 w 1506555"/>
                      <a:gd name="connsiteY73" fmla="*/ 126547 h 1506552"/>
                      <a:gd name="connsiteX74" fmla="*/ 637235 w 1506555"/>
                      <a:gd name="connsiteY74" fmla="*/ 124814 h 1506552"/>
                      <a:gd name="connsiteX75" fmla="*/ 677224 w 1506555"/>
                      <a:gd name="connsiteY75" fmla="*/ 119392 h 1506552"/>
                      <a:gd name="connsiteX76" fmla="*/ 677224 w 1506555"/>
                      <a:gd name="connsiteY76" fmla="*/ 22994 h 1506552"/>
                      <a:gd name="connsiteX77" fmla="*/ 700218 w 1506555"/>
                      <a:gd name="connsiteY77" fmla="*/ 0 h 1506552"/>
                      <a:gd name="connsiteX78" fmla="*/ 806337 w 1506555"/>
                      <a:gd name="connsiteY78" fmla="*/ 0 h 1506552"/>
                      <a:gd name="connsiteX79" fmla="*/ 829331 w 1506555"/>
                      <a:gd name="connsiteY79" fmla="*/ 22994 h 1506552"/>
                      <a:gd name="connsiteX80" fmla="*/ 829331 w 1506555"/>
                      <a:gd name="connsiteY80" fmla="*/ 118973 h 1506552"/>
                      <a:gd name="connsiteX81" fmla="*/ 876872 w 1506555"/>
                      <a:gd name="connsiteY81" fmla="*/ 126777 h 1506552"/>
                      <a:gd name="connsiteX82" fmla="*/ 906616 w 1506555"/>
                      <a:gd name="connsiteY82" fmla="*/ 35235 h 1506552"/>
                      <a:gd name="connsiteX83" fmla="*/ 935591 w 1506555"/>
                      <a:gd name="connsiteY83" fmla="*/ 20472 h 1506552"/>
                      <a:gd name="connsiteX84" fmla="*/ 1036516 w 1506555"/>
                      <a:gd name="connsiteY84" fmla="*/ 53264 h 1506552"/>
                      <a:gd name="connsiteX85" fmla="*/ 1051279 w 1506555"/>
                      <a:gd name="connsiteY85" fmla="*/ 82238 h 1506552"/>
                      <a:gd name="connsiteX86" fmla="*/ 1021534 w 1506555"/>
                      <a:gd name="connsiteY86" fmla="*/ 173781 h 1506552"/>
                      <a:gd name="connsiteX87" fmla="*/ 1064584 w 1506555"/>
                      <a:gd name="connsiteY87" fmla="*/ 195411 h 1506552"/>
                      <a:gd name="connsiteX88" fmla="*/ 1120999 w 1506555"/>
                      <a:gd name="connsiteY88" fmla="*/ 117763 h 1506552"/>
                      <a:gd name="connsiteX89" fmla="*/ 1153117 w 1506555"/>
                      <a:gd name="connsiteY89" fmla="*/ 112675 h 1506552"/>
                      <a:gd name="connsiteX90" fmla="*/ 1238969 w 1506555"/>
                      <a:gd name="connsiteY90" fmla="*/ 175051 h 1506552"/>
                      <a:gd name="connsiteX91" fmla="*/ 1244056 w 1506555"/>
                      <a:gd name="connsiteY91" fmla="*/ 207168 h 1506552"/>
                      <a:gd name="connsiteX92" fmla="*/ 1187737 w 1506555"/>
                      <a:gd name="connsiteY92" fmla="*/ 284685 h 1506552"/>
                      <a:gd name="connsiteX93" fmla="*/ 1219209 w 1506555"/>
                      <a:gd name="connsiteY93" fmla="*/ 315858 h 1506552"/>
                      <a:gd name="connsiteX94" fmla="*/ 1221758 w 1506555"/>
                      <a:gd name="connsiteY94" fmla="*/ 318899 h 1506552"/>
                      <a:gd name="connsiteX95" fmla="*/ 1299386 w 1506555"/>
                      <a:gd name="connsiteY95" fmla="*/ 262498 h 1506552"/>
                      <a:gd name="connsiteX96" fmla="*/ 1331504 w 1506555"/>
                      <a:gd name="connsiteY96" fmla="*/ 267585 h 1506552"/>
                      <a:gd name="connsiteX97" fmla="*/ 1393879 w 1506555"/>
                      <a:gd name="connsiteY97" fmla="*/ 353437 h 1506552"/>
                      <a:gd name="connsiteX98" fmla="*/ 1388792 w 1506555"/>
                      <a:gd name="connsiteY98" fmla="*/ 385555 h 1506552"/>
                      <a:gd name="connsiteX99" fmla="*/ 1310709 w 1506555"/>
                      <a:gd name="connsiteY99" fmla="*/ 442286 h 1506552"/>
                      <a:gd name="connsiteX100" fmla="*/ 1332817 w 1506555"/>
                      <a:gd name="connsiteY100" fmla="*/ 485005 h 1506552"/>
                      <a:gd name="connsiteX101" fmla="*/ 1424317 w 1506555"/>
                      <a:gd name="connsiteY101" fmla="*/ 455275 h 1506552"/>
                      <a:gd name="connsiteX102" fmla="*/ 1453291 w 1506555"/>
                      <a:gd name="connsiteY102" fmla="*/ 470039 h 1506552"/>
                      <a:gd name="connsiteX103" fmla="*/ 1486083 w 1506555"/>
                      <a:gd name="connsiteY103" fmla="*/ 570963 h 1506552"/>
                      <a:gd name="connsiteX104" fmla="*/ 1471320 w 1506555"/>
                      <a:gd name="connsiteY104" fmla="*/ 599937 h 1506552"/>
                      <a:gd name="connsiteX105" fmla="*/ 1379953 w 1506555"/>
                      <a:gd name="connsiteY105" fmla="*/ 629624 h 1506552"/>
                      <a:gd name="connsiteX106" fmla="*/ 1385594 w 1506555"/>
                      <a:gd name="connsiteY106" fmla="*/ 660364 h 1506552"/>
                      <a:gd name="connsiteX107" fmla="*/ 1387483 w 1506555"/>
                      <a:gd name="connsiteY107" fmla="*/ 677223 h 1506552"/>
                      <a:gd name="connsiteX108" fmla="*/ 1483561 w 1506555"/>
                      <a:gd name="connsiteY108" fmla="*/ 677223 h 1506552"/>
                      <a:gd name="connsiteX109" fmla="*/ 1506555 w 1506555"/>
                      <a:gd name="connsiteY109" fmla="*/ 700217 h 1506552"/>
                      <a:gd name="connsiteX110" fmla="*/ 1506555 w 1506555"/>
                      <a:gd name="connsiteY110" fmla="*/ 806335 h 1506552"/>
                      <a:gd name="connsiteX111" fmla="*/ 1483561 w 1506555"/>
                      <a:gd name="connsiteY111" fmla="*/ 829329 h 1506552"/>
                      <a:gd name="connsiteX112" fmla="*/ 1387524 w 1506555"/>
                      <a:gd name="connsiteY112" fmla="*/ 829329 h 1506552"/>
                      <a:gd name="connsiteX113" fmla="*/ 1386430 w 1506555"/>
                      <a:gd name="connsiteY113" fmla="*/ 840071 h 1506552"/>
                      <a:gd name="connsiteX114" fmla="*/ 1379680 w 1506555"/>
                      <a:gd name="connsiteY114" fmla="*/ 876839 h 1506552"/>
                      <a:gd name="connsiteX115" fmla="*/ 1471320 w 1506555"/>
                      <a:gd name="connsiteY115" fmla="*/ 906614 h 1506552"/>
                      <a:gd name="connsiteX116" fmla="*/ 1486083 w 1506555"/>
                      <a:gd name="connsiteY116" fmla="*/ 935588 h 1506552"/>
                      <a:gd name="connsiteX117" fmla="*/ 1453291 w 1506555"/>
                      <a:gd name="connsiteY117" fmla="*/ 1036513 h 1506552"/>
                      <a:gd name="connsiteX118" fmla="*/ 1424316 w 1506555"/>
                      <a:gd name="connsiteY118" fmla="*/ 1051276 h 1506552"/>
                      <a:gd name="connsiteX119" fmla="*/ 1332774 w 1506555"/>
                      <a:gd name="connsiteY119" fmla="*/ 1021532 h 1506552"/>
                      <a:gd name="connsiteX120" fmla="*/ 1311143 w 1506555"/>
                      <a:gd name="connsiteY120" fmla="*/ 1064581 h 1506552"/>
                      <a:gd name="connsiteX121" fmla="*/ 1388792 w 1506555"/>
                      <a:gd name="connsiteY121" fmla="*/ 1120996 h 1506552"/>
                      <a:gd name="connsiteX122" fmla="*/ 1393879 w 1506555"/>
                      <a:gd name="connsiteY122" fmla="*/ 1153115 h 1506552"/>
                      <a:gd name="connsiteX123" fmla="*/ 1331504 w 1506555"/>
                      <a:gd name="connsiteY123" fmla="*/ 1238966 h 1506552"/>
                      <a:gd name="connsiteX124" fmla="*/ 1299386 w 1506555"/>
                      <a:gd name="connsiteY124" fmla="*/ 1244053 h 1506552"/>
                      <a:gd name="connsiteX125" fmla="*/ 1221548 w 1506555"/>
                      <a:gd name="connsiteY125" fmla="*/ 1187501 h 1506552"/>
                      <a:gd name="connsiteX126" fmla="*/ 1210051 w 1506555"/>
                      <a:gd name="connsiteY126" fmla="*/ 1200281 h 1506552"/>
                      <a:gd name="connsiteX127" fmla="*/ 1187592 w 1506555"/>
                      <a:gd name="connsiteY127" fmla="*/ 1221668 h 1506552"/>
                      <a:gd name="connsiteX128" fmla="*/ 1244056 w 1506555"/>
                      <a:gd name="connsiteY128" fmla="*/ 1299383 h 1506552"/>
                      <a:gd name="connsiteX129" fmla="*/ 1238969 w 1506555"/>
                      <a:gd name="connsiteY129" fmla="*/ 1331502 h 1506552"/>
                      <a:gd name="connsiteX130" fmla="*/ 1153117 w 1506555"/>
                      <a:gd name="connsiteY130" fmla="*/ 1393876 h 1506552"/>
                      <a:gd name="connsiteX131" fmla="*/ 1120999 w 1506555"/>
                      <a:gd name="connsiteY131" fmla="*/ 1388789 h 1506552"/>
                      <a:gd name="connsiteX132" fmla="*/ 1064518 w 1506555"/>
                      <a:gd name="connsiteY132" fmla="*/ 1311050 h 1506552"/>
                      <a:gd name="connsiteX133" fmla="*/ 1033501 w 1506555"/>
                      <a:gd name="connsiteY133" fmla="*/ 1327514 h 1506552"/>
                      <a:gd name="connsiteX134" fmla="*/ 1021508 w 1506555"/>
                      <a:gd name="connsiteY134" fmla="*/ 1332691 h 1506552"/>
                      <a:gd name="connsiteX135" fmla="*/ 1051279 w 1506555"/>
                      <a:gd name="connsiteY135" fmla="*/ 1424314 h 1506552"/>
                      <a:gd name="connsiteX136" fmla="*/ 1036516 w 1506555"/>
                      <a:gd name="connsiteY136" fmla="*/ 1453288 h 1506552"/>
                      <a:gd name="connsiteX137" fmla="*/ 935591 w 1506555"/>
                      <a:gd name="connsiteY137" fmla="*/ 1486080 h 1506552"/>
                      <a:gd name="connsiteX138" fmla="*/ 906616 w 1506555"/>
                      <a:gd name="connsiteY138" fmla="*/ 1471317 h 1506552"/>
                      <a:gd name="connsiteX139" fmla="*/ 876866 w 1506555"/>
                      <a:gd name="connsiteY139" fmla="*/ 1379754 h 1506552"/>
                      <a:gd name="connsiteX140" fmla="*/ 862485 w 1506555"/>
                      <a:gd name="connsiteY140" fmla="*/ 1382968 h 1506552"/>
                      <a:gd name="connsiteX141" fmla="*/ 829331 w 1506555"/>
                      <a:gd name="connsiteY141" fmla="*/ 1387231 h 1506552"/>
                      <a:gd name="connsiteX142" fmla="*/ 829331 w 1506555"/>
                      <a:gd name="connsiteY142" fmla="*/ 1483558 h 1506552"/>
                      <a:gd name="connsiteX143" fmla="*/ 806337 w 1506555"/>
                      <a:gd name="connsiteY143" fmla="*/ 1506552 h 1506552"/>
                      <a:gd name="connsiteX144" fmla="*/ 700218 w 1506555"/>
                      <a:gd name="connsiteY144" fmla="*/ 1506552 h 1506552"/>
                      <a:gd name="connsiteX145" fmla="*/ 677224 w 1506555"/>
                      <a:gd name="connsiteY145" fmla="*/ 1483558 h 1506552"/>
                      <a:gd name="connsiteX146" fmla="*/ 677224 w 1506555"/>
                      <a:gd name="connsiteY146" fmla="*/ 1387325 h 1506552"/>
                      <a:gd name="connsiteX147" fmla="*/ 633032 w 1506555"/>
                      <a:gd name="connsiteY147" fmla="*/ 1380891 h 1506552"/>
                      <a:gd name="connsiteX148" fmla="*/ 629573 w 1506555"/>
                      <a:gd name="connsiteY148" fmla="*/ 1380113 h 1506552"/>
                      <a:gd name="connsiteX149" fmla="*/ 599939 w 1506555"/>
                      <a:gd name="connsiteY149" fmla="*/ 1471317 h 15065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</a:cxnLst>
                    <a:rect l="l" t="t" r="r" b="b"/>
                    <a:pathLst>
                      <a:path w="1506555" h="1506552">
                        <a:moveTo>
                          <a:pt x="609624" y="1195395"/>
                        </a:moveTo>
                        <a:cubicBezTo>
                          <a:pt x="853800" y="1274732"/>
                          <a:pt x="1116060" y="1141105"/>
                          <a:pt x="1195398" y="896929"/>
                        </a:cubicBezTo>
                        <a:cubicBezTo>
                          <a:pt x="1274735" y="652753"/>
                          <a:pt x="1141107" y="390494"/>
                          <a:pt x="896931" y="311157"/>
                        </a:cubicBezTo>
                        <a:cubicBezTo>
                          <a:pt x="652755" y="231819"/>
                          <a:pt x="390495" y="365447"/>
                          <a:pt x="311157" y="609623"/>
                        </a:cubicBezTo>
                        <a:cubicBezTo>
                          <a:pt x="231820" y="853798"/>
                          <a:pt x="365448" y="1116057"/>
                          <a:pt x="609624" y="1195395"/>
                        </a:cubicBezTo>
                        <a:close/>
                        <a:moveTo>
                          <a:pt x="584825" y="1271720"/>
                        </a:moveTo>
                        <a:cubicBezTo>
                          <a:pt x="298496" y="1178686"/>
                          <a:pt x="141799" y="871151"/>
                          <a:pt x="234833" y="584822"/>
                        </a:cubicBezTo>
                        <a:cubicBezTo>
                          <a:pt x="327867" y="298493"/>
                          <a:pt x="635401" y="141796"/>
                          <a:pt x="921731" y="234831"/>
                        </a:cubicBezTo>
                        <a:cubicBezTo>
                          <a:pt x="1208061" y="327865"/>
                          <a:pt x="1364758" y="635400"/>
                          <a:pt x="1271724" y="921728"/>
                        </a:cubicBezTo>
                        <a:cubicBezTo>
                          <a:pt x="1178690" y="1208057"/>
                          <a:pt x="871155" y="1364754"/>
                          <a:pt x="584825" y="1271720"/>
                        </a:cubicBezTo>
                        <a:close/>
                        <a:moveTo>
                          <a:pt x="577411" y="1294541"/>
                        </a:moveTo>
                        <a:cubicBezTo>
                          <a:pt x="876343" y="1391670"/>
                          <a:pt x="1197415" y="1228075"/>
                          <a:pt x="1294544" y="929143"/>
                        </a:cubicBezTo>
                        <a:cubicBezTo>
                          <a:pt x="1391673" y="630211"/>
                          <a:pt x="1228078" y="309139"/>
                          <a:pt x="929146" y="212010"/>
                        </a:cubicBezTo>
                        <a:cubicBezTo>
                          <a:pt x="630214" y="114881"/>
                          <a:pt x="309142" y="278475"/>
                          <a:pt x="212013" y="577407"/>
                        </a:cubicBezTo>
                        <a:cubicBezTo>
                          <a:pt x="114884" y="876340"/>
                          <a:pt x="278478" y="1197412"/>
                          <a:pt x="577411" y="1294541"/>
                        </a:cubicBezTo>
                        <a:close/>
                        <a:moveTo>
                          <a:pt x="570964" y="1486080"/>
                        </a:moveTo>
                        <a:lnTo>
                          <a:pt x="470039" y="1453288"/>
                        </a:lnTo>
                        <a:lnTo>
                          <a:pt x="455276" y="1424314"/>
                        </a:lnTo>
                        <a:lnTo>
                          <a:pt x="484915" y="1333097"/>
                        </a:lnTo>
                        <a:lnTo>
                          <a:pt x="457529" y="1319788"/>
                        </a:lnTo>
                        <a:lnTo>
                          <a:pt x="442044" y="1311041"/>
                        </a:lnTo>
                        <a:lnTo>
                          <a:pt x="385556" y="1388789"/>
                        </a:lnTo>
                        <a:lnTo>
                          <a:pt x="353438" y="1393876"/>
                        </a:lnTo>
                        <a:lnTo>
                          <a:pt x="267586" y="1331502"/>
                        </a:lnTo>
                        <a:lnTo>
                          <a:pt x="262499" y="1299383"/>
                        </a:lnTo>
                        <a:lnTo>
                          <a:pt x="318787" y="1221910"/>
                        </a:lnTo>
                        <a:lnTo>
                          <a:pt x="317475" y="1220765"/>
                        </a:lnTo>
                        <a:lnTo>
                          <a:pt x="284855" y="1187611"/>
                        </a:lnTo>
                        <a:lnTo>
                          <a:pt x="207169" y="1244053"/>
                        </a:lnTo>
                        <a:lnTo>
                          <a:pt x="175051" y="1238966"/>
                        </a:lnTo>
                        <a:lnTo>
                          <a:pt x="112676" y="1153115"/>
                        </a:lnTo>
                        <a:lnTo>
                          <a:pt x="117763" y="1120996"/>
                        </a:lnTo>
                        <a:lnTo>
                          <a:pt x="195701" y="1064371"/>
                        </a:lnTo>
                        <a:lnTo>
                          <a:pt x="187477" y="1050168"/>
                        </a:lnTo>
                        <a:lnTo>
                          <a:pt x="173765" y="1021538"/>
                        </a:lnTo>
                        <a:lnTo>
                          <a:pt x="82239" y="1051277"/>
                        </a:lnTo>
                        <a:lnTo>
                          <a:pt x="53264" y="1036513"/>
                        </a:lnTo>
                        <a:lnTo>
                          <a:pt x="20472" y="935589"/>
                        </a:lnTo>
                        <a:lnTo>
                          <a:pt x="35235" y="906614"/>
                        </a:lnTo>
                        <a:lnTo>
                          <a:pt x="126423" y="876986"/>
                        </a:lnTo>
                        <a:lnTo>
                          <a:pt x="125531" y="873114"/>
                        </a:lnTo>
                        <a:lnTo>
                          <a:pt x="118810" y="829329"/>
                        </a:lnTo>
                        <a:lnTo>
                          <a:pt x="22994" y="829329"/>
                        </a:lnTo>
                        <a:lnTo>
                          <a:pt x="0" y="806335"/>
                        </a:lnTo>
                        <a:lnTo>
                          <a:pt x="0" y="700217"/>
                        </a:lnTo>
                        <a:lnTo>
                          <a:pt x="22994" y="677222"/>
                        </a:lnTo>
                        <a:lnTo>
                          <a:pt x="118974" y="677223"/>
                        </a:lnTo>
                        <a:lnTo>
                          <a:pt x="126778" y="629681"/>
                        </a:lnTo>
                        <a:lnTo>
                          <a:pt x="35235" y="599937"/>
                        </a:lnTo>
                        <a:lnTo>
                          <a:pt x="20472" y="570963"/>
                        </a:lnTo>
                        <a:lnTo>
                          <a:pt x="53264" y="470038"/>
                        </a:lnTo>
                        <a:lnTo>
                          <a:pt x="82238" y="455275"/>
                        </a:lnTo>
                        <a:lnTo>
                          <a:pt x="173659" y="484980"/>
                        </a:lnTo>
                        <a:lnTo>
                          <a:pt x="179095" y="472754"/>
                        </a:lnTo>
                        <a:lnTo>
                          <a:pt x="195298" y="441888"/>
                        </a:lnTo>
                        <a:lnTo>
                          <a:pt x="117763" y="385555"/>
                        </a:lnTo>
                        <a:lnTo>
                          <a:pt x="112676" y="353437"/>
                        </a:lnTo>
                        <a:lnTo>
                          <a:pt x="175051" y="267586"/>
                        </a:lnTo>
                        <a:lnTo>
                          <a:pt x="207169" y="262499"/>
                        </a:lnTo>
                        <a:lnTo>
                          <a:pt x="284647" y="318790"/>
                        </a:lnTo>
                        <a:lnTo>
                          <a:pt x="286119" y="317119"/>
                        </a:lnTo>
                        <a:lnTo>
                          <a:pt x="318887" y="284779"/>
                        </a:lnTo>
                        <a:lnTo>
                          <a:pt x="262499" y="207168"/>
                        </a:lnTo>
                        <a:lnTo>
                          <a:pt x="267586" y="175050"/>
                        </a:lnTo>
                        <a:lnTo>
                          <a:pt x="353438" y="112675"/>
                        </a:lnTo>
                        <a:lnTo>
                          <a:pt x="385556" y="117762"/>
                        </a:lnTo>
                        <a:lnTo>
                          <a:pt x="442009" y="195463"/>
                        </a:lnTo>
                        <a:lnTo>
                          <a:pt x="446461" y="192793"/>
                        </a:lnTo>
                        <a:lnTo>
                          <a:pt x="484978" y="173651"/>
                        </a:lnTo>
                        <a:lnTo>
                          <a:pt x="455276" y="82238"/>
                        </a:lnTo>
                        <a:lnTo>
                          <a:pt x="470039" y="53264"/>
                        </a:lnTo>
                        <a:lnTo>
                          <a:pt x="570964" y="20472"/>
                        </a:lnTo>
                        <a:lnTo>
                          <a:pt x="599939" y="35235"/>
                        </a:lnTo>
                        <a:lnTo>
                          <a:pt x="629608" y="126547"/>
                        </a:lnTo>
                        <a:lnTo>
                          <a:pt x="637235" y="124814"/>
                        </a:lnTo>
                        <a:lnTo>
                          <a:pt x="677224" y="119392"/>
                        </a:lnTo>
                        <a:lnTo>
                          <a:pt x="677224" y="22994"/>
                        </a:lnTo>
                        <a:lnTo>
                          <a:pt x="700218" y="0"/>
                        </a:lnTo>
                        <a:lnTo>
                          <a:pt x="806337" y="0"/>
                        </a:lnTo>
                        <a:lnTo>
                          <a:pt x="829331" y="22994"/>
                        </a:lnTo>
                        <a:lnTo>
                          <a:pt x="829331" y="118973"/>
                        </a:lnTo>
                        <a:lnTo>
                          <a:pt x="876872" y="126777"/>
                        </a:lnTo>
                        <a:lnTo>
                          <a:pt x="906616" y="35235"/>
                        </a:lnTo>
                        <a:lnTo>
                          <a:pt x="935591" y="20472"/>
                        </a:lnTo>
                        <a:lnTo>
                          <a:pt x="1036516" y="53264"/>
                        </a:lnTo>
                        <a:lnTo>
                          <a:pt x="1051279" y="82238"/>
                        </a:lnTo>
                        <a:lnTo>
                          <a:pt x="1021534" y="173781"/>
                        </a:lnTo>
                        <a:lnTo>
                          <a:pt x="1064584" y="195411"/>
                        </a:lnTo>
                        <a:lnTo>
                          <a:pt x="1120999" y="117763"/>
                        </a:lnTo>
                        <a:lnTo>
                          <a:pt x="1153117" y="112675"/>
                        </a:lnTo>
                        <a:lnTo>
                          <a:pt x="1238969" y="175051"/>
                        </a:lnTo>
                        <a:lnTo>
                          <a:pt x="1244056" y="207168"/>
                        </a:lnTo>
                        <a:lnTo>
                          <a:pt x="1187737" y="284685"/>
                        </a:lnTo>
                        <a:lnTo>
                          <a:pt x="1219209" y="315858"/>
                        </a:lnTo>
                        <a:lnTo>
                          <a:pt x="1221758" y="318899"/>
                        </a:lnTo>
                        <a:lnTo>
                          <a:pt x="1299386" y="262498"/>
                        </a:lnTo>
                        <a:lnTo>
                          <a:pt x="1331504" y="267585"/>
                        </a:lnTo>
                        <a:lnTo>
                          <a:pt x="1393879" y="353437"/>
                        </a:lnTo>
                        <a:lnTo>
                          <a:pt x="1388792" y="385555"/>
                        </a:lnTo>
                        <a:lnTo>
                          <a:pt x="1310709" y="442286"/>
                        </a:lnTo>
                        <a:lnTo>
                          <a:pt x="1332817" y="485005"/>
                        </a:lnTo>
                        <a:lnTo>
                          <a:pt x="1424317" y="455275"/>
                        </a:lnTo>
                        <a:lnTo>
                          <a:pt x="1453291" y="470039"/>
                        </a:lnTo>
                        <a:lnTo>
                          <a:pt x="1486083" y="570963"/>
                        </a:lnTo>
                        <a:lnTo>
                          <a:pt x="1471320" y="599937"/>
                        </a:lnTo>
                        <a:lnTo>
                          <a:pt x="1379953" y="629624"/>
                        </a:lnTo>
                        <a:lnTo>
                          <a:pt x="1385594" y="660364"/>
                        </a:lnTo>
                        <a:lnTo>
                          <a:pt x="1387483" y="677223"/>
                        </a:lnTo>
                        <a:lnTo>
                          <a:pt x="1483561" y="677223"/>
                        </a:lnTo>
                        <a:lnTo>
                          <a:pt x="1506555" y="700217"/>
                        </a:lnTo>
                        <a:lnTo>
                          <a:pt x="1506555" y="806335"/>
                        </a:lnTo>
                        <a:lnTo>
                          <a:pt x="1483561" y="829329"/>
                        </a:lnTo>
                        <a:lnTo>
                          <a:pt x="1387524" y="829329"/>
                        </a:lnTo>
                        <a:lnTo>
                          <a:pt x="1386430" y="840071"/>
                        </a:lnTo>
                        <a:lnTo>
                          <a:pt x="1379680" y="876839"/>
                        </a:lnTo>
                        <a:lnTo>
                          <a:pt x="1471320" y="906614"/>
                        </a:lnTo>
                        <a:lnTo>
                          <a:pt x="1486083" y="935588"/>
                        </a:lnTo>
                        <a:lnTo>
                          <a:pt x="1453291" y="1036513"/>
                        </a:lnTo>
                        <a:lnTo>
                          <a:pt x="1424316" y="1051276"/>
                        </a:lnTo>
                        <a:lnTo>
                          <a:pt x="1332774" y="1021532"/>
                        </a:lnTo>
                        <a:lnTo>
                          <a:pt x="1311143" y="1064581"/>
                        </a:lnTo>
                        <a:lnTo>
                          <a:pt x="1388792" y="1120996"/>
                        </a:lnTo>
                        <a:lnTo>
                          <a:pt x="1393879" y="1153115"/>
                        </a:lnTo>
                        <a:lnTo>
                          <a:pt x="1331504" y="1238966"/>
                        </a:lnTo>
                        <a:lnTo>
                          <a:pt x="1299386" y="1244053"/>
                        </a:lnTo>
                        <a:lnTo>
                          <a:pt x="1221548" y="1187501"/>
                        </a:lnTo>
                        <a:lnTo>
                          <a:pt x="1210051" y="1200281"/>
                        </a:lnTo>
                        <a:lnTo>
                          <a:pt x="1187592" y="1221668"/>
                        </a:lnTo>
                        <a:lnTo>
                          <a:pt x="1244056" y="1299383"/>
                        </a:lnTo>
                        <a:lnTo>
                          <a:pt x="1238969" y="1331502"/>
                        </a:lnTo>
                        <a:lnTo>
                          <a:pt x="1153117" y="1393876"/>
                        </a:lnTo>
                        <a:lnTo>
                          <a:pt x="1120999" y="1388789"/>
                        </a:lnTo>
                        <a:lnTo>
                          <a:pt x="1064518" y="1311050"/>
                        </a:lnTo>
                        <a:lnTo>
                          <a:pt x="1033501" y="1327514"/>
                        </a:lnTo>
                        <a:lnTo>
                          <a:pt x="1021508" y="1332691"/>
                        </a:lnTo>
                        <a:lnTo>
                          <a:pt x="1051279" y="1424314"/>
                        </a:lnTo>
                        <a:lnTo>
                          <a:pt x="1036516" y="1453288"/>
                        </a:lnTo>
                        <a:lnTo>
                          <a:pt x="935591" y="1486080"/>
                        </a:lnTo>
                        <a:lnTo>
                          <a:pt x="906616" y="1471317"/>
                        </a:lnTo>
                        <a:lnTo>
                          <a:pt x="876866" y="1379754"/>
                        </a:lnTo>
                        <a:lnTo>
                          <a:pt x="862485" y="1382968"/>
                        </a:lnTo>
                        <a:lnTo>
                          <a:pt x="829331" y="1387231"/>
                        </a:lnTo>
                        <a:lnTo>
                          <a:pt x="829331" y="1483558"/>
                        </a:lnTo>
                        <a:lnTo>
                          <a:pt x="806337" y="1506552"/>
                        </a:lnTo>
                        <a:lnTo>
                          <a:pt x="700218" y="1506552"/>
                        </a:lnTo>
                        <a:lnTo>
                          <a:pt x="677224" y="1483558"/>
                        </a:lnTo>
                        <a:lnTo>
                          <a:pt x="677224" y="1387325"/>
                        </a:lnTo>
                        <a:lnTo>
                          <a:pt x="633032" y="1380891"/>
                        </a:lnTo>
                        <a:lnTo>
                          <a:pt x="629573" y="1380113"/>
                        </a:lnTo>
                        <a:lnTo>
                          <a:pt x="599939" y="1471317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3" name="Donut 352"/>
                  <p:cNvSpPr/>
                  <p:nvPr/>
                </p:nvSpPr>
                <p:spPr>
                  <a:xfrm>
                    <a:off x="627537" y="2581098"/>
                    <a:ext cx="872191" cy="872190"/>
                  </a:xfrm>
                  <a:prstGeom prst="donut">
                    <a:avLst>
                      <a:gd name="adj" fmla="val 4720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1" name="Rectangle 350"/>
                <p:cNvSpPr/>
                <p:nvPr/>
              </p:nvSpPr>
              <p:spPr>
                <a:xfrm>
                  <a:off x="560896" y="2594044"/>
                  <a:ext cx="1051393" cy="61072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This slide is 100% </a:t>
                  </a:r>
                  <a:r>
                    <a:rPr lang="en-US" sz="11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editable </a:t>
                  </a:r>
                  <a:endPara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" name="Group 17"/>
            <p:cNvGrpSpPr/>
            <p:nvPr/>
          </p:nvGrpSpPr>
          <p:grpSpPr>
            <a:xfrm>
              <a:off x="2105843" y="2734642"/>
              <a:ext cx="6697258" cy="2880334"/>
              <a:chOff x="2105843" y="2734642"/>
              <a:chExt cx="6697258" cy="2880334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2105843" y="2734642"/>
                <a:ext cx="1293408" cy="2880334"/>
                <a:chOff x="2105843" y="2734642"/>
                <a:chExt cx="1293408" cy="2880334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2105843" y="2734642"/>
                  <a:ext cx="1190843" cy="1062723"/>
                  <a:chOff x="2105843" y="2734642"/>
                  <a:chExt cx="1190843" cy="1062723"/>
                </a:xfrm>
              </p:grpSpPr>
              <p:graphicFrame>
                <p:nvGraphicFramePr>
                  <p:cNvPr id="341" name="Chart 340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611713360"/>
                      </p:ext>
                    </p:extLst>
                  </p:nvPr>
                </p:nvGraphicFramePr>
                <p:xfrm>
                  <a:off x="2105843" y="2850318"/>
                  <a:ext cx="1190843" cy="831371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"/>
                  </a:graphicData>
                </a:graphic>
              </p:graphicFrame>
              <p:sp>
                <p:nvSpPr>
                  <p:cNvPr id="342" name="Frame 341"/>
                  <p:cNvSpPr/>
                  <p:nvPr/>
                </p:nvSpPr>
                <p:spPr>
                  <a:xfrm flipH="1">
                    <a:off x="2144155" y="2734642"/>
                    <a:ext cx="1114219" cy="1062723"/>
                  </a:xfrm>
                  <a:prstGeom prst="frame">
                    <a:avLst>
                      <a:gd name="adj1" fmla="val 5932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7" name="Group 6"/>
                <p:cNvGrpSpPr/>
                <p:nvPr/>
              </p:nvGrpSpPr>
              <p:grpSpPr>
                <a:xfrm>
                  <a:off x="2114578" y="3956050"/>
                  <a:ext cx="1284673" cy="1658926"/>
                  <a:chOff x="2114578" y="3956050"/>
                  <a:chExt cx="1284673" cy="1658926"/>
                </a:xfrm>
              </p:grpSpPr>
              <p:grpSp>
                <p:nvGrpSpPr>
                  <p:cNvPr id="6" name="Group 5"/>
                  <p:cNvGrpSpPr/>
                  <p:nvPr/>
                </p:nvGrpSpPr>
                <p:grpSpPr>
                  <a:xfrm>
                    <a:off x="2145828" y="3956050"/>
                    <a:ext cx="1253423" cy="1658926"/>
                    <a:chOff x="2145828" y="3956050"/>
                    <a:chExt cx="1253423" cy="1658926"/>
                  </a:xfrm>
                </p:grpSpPr>
                <p:sp>
                  <p:nvSpPr>
                    <p:cNvPr id="337" name="Isosceles Triangle 336"/>
                    <p:cNvSpPr/>
                    <p:nvPr/>
                  </p:nvSpPr>
                  <p:spPr>
                    <a:xfrm rot="5400000">
                      <a:off x="3244620" y="4601253"/>
                      <a:ext cx="147273" cy="161988"/>
                    </a:xfrm>
                    <a:prstGeom prst="triangle">
                      <a:avLst/>
                    </a:prstGeom>
                    <a:solidFill>
                      <a:srgbClr val="A4958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39" name="Rectangle 338"/>
                    <p:cNvSpPr/>
                    <p:nvPr/>
                  </p:nvSpPr>
                  <p:spPr>
                    <a:xfrm flipH="1">
                      <a:off x="2145828" y="3956050"/>
                      <a:ext cx="1109049" cy="1658926"/>
                    </a:xfrm>
                    <a:prstGeom prst="rect">
                      <a:avLst/>
                    </a:prstGeom>
                    <a:solidFill>
                      <a:srgbClr val="A4958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40" name="TextBox 339"/>
                  <p:cNvSpPr txBox="1"/>
                  <p:nvPr/>
                </p:nvSpPr>
                <p:spPr>
                  <a:xfrm>
                    <a:off x="2114578" y="4137358"/>
                    <a:ext cx="1171548" cy="13388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US" sz="900" dirty="0">
                        <a:solidFill>
                          <a:schemeClr val="bg1">
                            <a:alpha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This slide is 100% editable. Adapt it to your needs and capture your audience's attention. This slide is 100% editable. </a:t>
                    </a:r>
                  </a:p>
                </p:txBody>
              </p:sp>
            </p:grpSp>
          </p:grpSp>
          <p:grpSp>
            <p:nvGrpSpPr>
              <p:cNvPr id="14" name="Group 13"/>
              <p:cNvGrpSpPr/>
              <p:nvPr/>
            </p:nvGrpSpPr>
            <p:grpSpPr>
              <a:xfrm>
                <a:off x="3479828" y="2734642"/>
                <a:ext cx="1284673" cy="2880334"/>
                <a:chOff x="3479828" y="2734642"/>
                <a:chExt cx="1284673" cy="2880334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3490912" y="2734642"/>
                  <a:ext cx="1152526" cy="1062723"/>
                  <a:chOff x="3490912" y="2734642"/>
                  <a:chExt cx="1152526" cy="1062723"/>
                </a:xfrm>
              </p:grpSpPr>
              <p:sp>
                <p:nvSpPr>
                  <p:cNvPr id="363" name="Frame 362"/>
                  <p:cNvSpPr/>
                  <p:nvPr/>
                </p:nvSpPr>
                <p:spPr>
                  <a:xfrm flipH="1">
                    <a:off x="3510066" y="2734642"/>
                    <a:ext cx="1114219" cy="1062723"/>
                  </a:xfrm>
                  <a:prstGeom prst="frame">
                    <a:avLst>
                      <a:gd name="adj1" fmla="val 5932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aphicFrame>
                <p:nvGraphicFramePr>
                  <p:cNvPr id="393" name="Chart 392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413018356"/>
                      </p:ext>
                    </p:extLst>
                  </p:nvPr>
                </p:nvGraphicFramePr>
                <p:xfrm>
                  <a:off x="3490912" y="2881828"/>
                  <a:ext cx="1152526" cy="76835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</p:grpSp>
            <p:grpSp>
              <p:nvGrpSpPr>
                <p:cNvPr id="416" name="Group 415"/>
                <p:cNvGrpSpPr/>
                <p:nvPr/>
              </p:nvGrpSpPr>
              <p:grpSpPr>
                <a:xfrm>
                  <a:off x="3479828" y="3956050"/>
                  <a:ext cx="1284673" cy="1658926"/>
                  <a:chOff x="2108228" y="3956050"/>
                  <a:chExt cx="1284673" cy="1658926"/>
                </a:xfrm>
              </p:grpSpPr>
              <p:grpSp>
                <p:nvGrpSpPr>
                  <p:cNvPr id="417" name="Group 416"/>
                  <p:cNvGrpSpPr/>
                  <p:nvPr/>
                </p:nvGrpSpPr>
                <p:grpSpPr>
                  <a:xfrm>
                    <a:off x="2139478" y="3956050"/>
                    <a:ext cx="1253423" cy="1658926"/>
                    <a:chOff x="2139478" y="3956050"/>
                    <a:chExt cx="1253423" cy="1658926"/>
                  </a:xfrm>
                </p:grpSpPr>
                <p:sp>
                  <p:nvSpPr>
                    <p:cNvPr id="419" name="Isosceles Triangle 418"/>
                    <p:cNvSpPr/>
                    <p:nvPr/>
                  </p:nvSpPr>
                  <p:spPr>
                    <a:xfrm rot="5400000">
                      <a:off x="3238270" y="4601253"/>
                      <a:ext cx="147273" cy="161988"/>
                    </a:xfrm>
                    <a:prstGeom prst="triangle">
                      <a:avLst/>
                    </a:prstGeom>
                    <a:solidFill>
                      <a:srgbClr val="51515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20" name="Rectangle 419"/>
                    <p:cNvSpPr/>
                    <p:nvPr/>
                  </p:nvSpPr>
                  <p:spPr>
                    <a:xfrm flipH="1">
                      <a:off x="2139478" y="3956050"/>
                      <a:ext cx="1109049" cy="1658926"/>
                    </a:xfrm>
                    <a:prstGeom prst="rect">
                      <a:avLst/>
                    </a:prstGeom>
                    <a:solidFill>
                      <a:srgbClr val="51515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418" name="TextBox 417"/>
                  <p:cNvSpPr txBox="1"/>
                  <p:nvPr/>
                </p:nvSpPr>
                <p:spPr>
                  <a:xfrm>
                    <a:off x="2108228" y="4137358"/>
                    <a:ext cx="1171548" cy="13388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US" sz="900" dirty="0">
                        <a:solidFill>
                          <a:schemeClr val="bg1">
                            <a:alpha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This slide is 100% editable. Adapt it to your needs and capture your audience's attention. This slide is 100% editable. </a:t>
                    </a:r>
                  </a:p>
                </p:txBody>
              </p:sp>
            </p:grpSp>
          </p:grpSp>
          <p:grpSp>
            <p:nvGrpSpPr>
              <p:cNvPr id="15" name="Group 14"/>
              <p:cNvGrpSpPr/>
              <p:nvPr/>
            </p:nvGrpSpPr>
            <p:grpSpPr>
              <a:xfrm>
                <a:off x="4826028" y="2734642"/>
                <a:ext cx="1284673" cy="2880334"/>
                <a:chOff x="4826028" y="2734642"/>
                <a:chExt cx="1284673" cy="2880334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4853390" y="2734642"/>
                  <a:ext cx="1114219" cy="1062723"/>
                  <a:chOff x="4853390" y="2734642"/>
                  <a:chExt cx="1114219" cy="1062723"/>
                </a:xfrm>
              </p:grpSpPr>
              <p:sp>
                <p:nvSpPr>
                  <p:cNvPr id="372" name="Frame 371"/>
                  <p:cNvSpPr/>
                  <p:nvPr/>
                </p:nvSpPr>
                <p:spPr>
                  <a:xfrm flipH="1">
                    <a:off x="4853390" y="2734642"/>
                    <a:ext cx="1114219" cy="1062723"/>
                  </a:xfrm>
                  <a:prstGeom prst="frame">
                    <a:avLst>
                      <a:gd name="adj1" fmla="val 5932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aphicFrame>
                <p:nvGraphicFramePr>
                  <p:cNvPr id="395" name="Chart 394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407737867"/>
                      </p:ext>
                    </p:extLst>
                  </p:nvPr>
                </p:nvGraphicFramePr>
                <p:xfrm>
                  <a:off x="4886624" y="2916753"/>
                  <a:ext cx="1047750" cy="69850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4"/>
                  </a:graphicData>
                </a:graphic>
              </p:graphicFrame>
            </p:grpSp>
            <p:grpSp>
              <p:nvGrpSpPr>
                <p:cNvPr id="421" name="Group 420"/>
                <p:cNvGrpSpPr/>
                <p:nvPr/>
              </p:nvGrpSpPr>
              <p:grpSpPr>
                <a:xfrm>
                  <a:off x="4826028" y="3956050"/>
                  <a:ext cx="1284673" cy="1658926"/>
                  <a:chOff x="2108228" y="3956050"/>
                  <a:chExt cx="1284673" cy="1658926"/>
                </a:xfrm>
              </p:grpSpPr>
              <p:grpSp>
                <p:nvGrpSpPr>
                  <p:cNvPr id="422" name="Group 421"/>
                  <p:cNvGrpSpPr/>
                  <p:nvPr/>
                </p:nvGrpSpPr>
                <p:grpSpPr>
                  <a:xfrm>
                    <a:off x="2139478" y="3956050"/>
                    <a:ext cx="1253423" cy="1658926"/>
                    <a:chOff x="2139478" y="3956050"/>
                    <a:chExt cx="1253423" cy="1658926"/>
                  </a:xfrm>
                </p:grpSpPr>
                <p:sp>
                  <p:nvSpPr>
                    <p:cNvPr id="424" name="Isosceles Triangle 423"/>
                    <p:cNvSpPr/>
                    <p:nvPr/>
                  </p:nvSpPr>
                  <p:spPr>
                    <a:xfrm rot="5400000">
                      <a:off x="3238270" y="4601253"/>
                      <a:ext cx="147273" cy="161988"/>
                    </a:xfrm>
                    <a:prstGeom prst="triangle">
                      <a:avLst/>
                    </a:prstGeom>
                    <a:solidFill>
                      <a:srgbClr val="CC644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25" name="Rectangle 424"/>
                    <p:cNvSpPr/>
                    <p:nvPr/>
                  </p:nvSpPr>
                  <p:spPr>
                    <a:xfrm flipH="1">
                      <a:off x="2139478" y="3956050"/>
                      <a:ext cx="1109049" cy="1658926"/>
                    </a:xfrm>
                    <a:prstGeom prst="rect">
                      <a:avLst/>
                    </a:prstGeom>
                    <a:solidFill>
                      <a:srgbClr val="CC644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423" name="TextBox 422"/>
                  <p:cNvSpPr txBox="1"/>
                  <p:nvPr/>
                </p:nvSpPr>
                <p:spPr>
                  <a:xfrm>
                    <a:off x="2108228" y="4137358"/>
                    <a:ext cx="1171548" cy="13388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US" sz="900" dirty="0">
                        <a:solidFill>
                          <a:schemeClr val="bg1">
                            <a:alpha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This slide is 100% editable. Adapt it to your needs and capture your audience's attention. This slide is 100% editable. </a:t>
                    </a:r>
                  </a:p>
                </p:txBody>
              </p:sp>
            </p:grpSp>
          </p:grpSp>
          <p:grpSp>
            <p:nvGrpSpPr>
              <p:cNvPr id="16" name="Group 15"/>
              <p:cNvGrpSpPr/>
              <p:nvPr/>
            </p:nvGrpSpPr>
            <p:grpSpPr>
              <a:xfrm>
                <a:off x="6178578" y="2734642"/>
                <a:ext cx="1284673" cy="2880334"/>
                <a:chOff x="6178578" y="2734642"/>
                <a:chExt cx="1284673" cy="2880334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6205048" y="2734642"/>
                  <a:ext cx="1114219" cy="1062723"/>
                  <a:chOff x="6205048" y="2734642"/>
                  <a:chExt cx="1114219" cy="1062723"/>
                </a:xfrm>
              </p:grpSpPr>
              <p:sp>
                <p:nvSpPr>
                  <p:cNvPr id="381" name="Frame 380"/>
                  <p:cNvSpPr/>
                  <p:nvPr/>
                </p:nvSpPr>
                <p:spPr>
                  <a:xfrm flipH="1">
                    <a:off x="6205048" y="2734642"/>
                    <a:ext cx="1114219" cy="1062723"/>
                  </a:xfrm>
                  <a:prstGeom prst="frame">
                    <a:avLst>
                      <a:gd name="adj1" fmla="val 5932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aphicFrame>
                <p:nvGraphicFramePr>
                  <p:cNvPr id="414" name="Chart 413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513035175"/>
                      </p:ext>
                    </p:extLst>
                  </p:nvPr>
                </p:nvGraphicFramePr>
                <p:xfrm>
                  <a:off x="6205738" y="2895057"/>
                  <a:ext cx="1112838" cy="741892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5"/>
                  </a:graphicData>
                </a:graphic>
              </p:graphicFrame>
            </p:grpSp>
            <p:grpSp>
              <p:nvGrpSpPr>
                <p:cNvPr id="426" name="Group 425"/>
                <p:cNvGrpSpPr/>
                <p:nvPr/>
              </p:nvGrpSpPr>
              <p:grpSpPr>
                <a:xfrm>
                  <a:off x="6178578" y="3956050"/>
                  <a:ext cx="1284673" cy="1658926"/>
                  <a:chOff x="2101878" y="3956050"/>
                  <a:chExt cx="1284673" cy="1658926"/>
                </a:xfrm>
              </p:grpSpPr>
              <p:grpSp>
                <p:nvGrpSpPr>
                  <p:cNvPr id="427" name="Group 426"/>
                  <p:cNvGrpSpPr/>
                  <p:nvPr/>
                </p:nvGrpSpPr>
                <p:grpSpPr>
                  <a:xfrm>
                    <a:off x="2133128" y="3956050"/>
                    <a:ext cx="1253423" cy="1658926"/>
                    <a:chOff x="2133128" y="3956050"/>
                    <a:chExt cx="1253423" cy="1658926"/>
                  </a:xfrm>
                </p:grpSpPr>
                <p:sp>
                  <p:nvSpPr>
                    <p:cNvPr id="429" name="Isosceles Triangle 428"/>
                    <p:cNvSpPr/>
                    <p:nvPr/>
                  </p:nvSpPr>
                  <p:spPr>
                    <a:xfrm rot="5400000">
                      <a:off x="3231920" y="4601253"/>
                      <a:ext cx="147273" cy="161988"/>
                    </a:xfrm>
                    <a:prstGeom prst="triangle">
                      <a:avLst/>
                    </a:prstGeom>
                    <a:solidFill>
                      <a:srgbClr val="7F5C5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30" name="Rectangle 429"/>
                    <p:cNvSpPr/>
                    <p:nvPr/>
                  </p:nvSpPr>
                  <p:spPr>
                    <a:xfrm flipH="1">
                      <a:off x="2133128" y="3956050"/>
                      <a:ext cx="1109049" cy="1658926"/>
                    </a:xfrm>
                    <a:prstGeom prst="rect">
                      <a:avLst/>
                    </a:prstGeom>
                    <a:solidFill>
                      <a:srgbClr val="7F5C5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428" name="TextBox 427"/>
                  <p:cNvSpPr txBox="1"/>
                  <p:nvPr/>
                </p:nvSpPr>
                <p:spPr>
                  <a:xfrm>
                    <a:off x="2101878" y="4137358"/>
                    <a:ext cx="1171548" cy="13388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US" sz="900" dirty="0">
                        <a:solidFill>
                          <a:schemeClr val="bg1">
                            <a:alpha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This slide is 100% editable. Adapt it to your needs and capture your audience's attention. This slide is 100% editable. </a:t>
                    </a:r>
                  </a:p>
                </p:txBody>
              </p:sp>
            </p:grpSp>
          </p:grpSp>
          <p:grpSp>
            <p:nvGrpSpPr>
              <p:cNvPr id="17" name="Group 16"/>
              <p:cNvGrpSpPr/>
              <p:nvPr/>
            </p:nvGrpSpPr>
            <p:grpSpPr>
              <a:xfrm>
                <a:off x="7518428" y="2734642"/>
                <a:ext cx="1284673" cy="2880334"/>
                <a:chOff x="7518428" y="2734642"/>
                <a:chExt cx="1284673" cy="2880334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>
                  <a:off x="7536857" y="2734642"/>
                  <a:ext cx="1123950" cy="1062723"/>
                  <a:chOff x="7536857" y="2734642"/>
                  <a:chExt cx="1123950" cy="1062723"/>
                </a:xfrm>
              </p:grpSpPr>
              <p:sp>
                <p:nvSpPr>
                  <p:cNvPr id="390" name="Frame 389"/>
                  <p:cNvSpPr/>
                  <p:nvPr/>
                </p:nvSpPr>
                <p:spPr>
                  <a:xfrm flipH="1">
                    <a:off x="7541723" y="2734642"/>
                    <a:ext cx="1114219" cy="1062723"/>
                  </a:xfrm>
                  <a:prstGeom prst="frame">
                    <a:avLst>
                      <a:gd name="adj1" fmla="val 5932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aphicFrame>
                <p:nvGraphicFramePr>
                  <p:cNvPr id="415" name="Chart 414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685736515"/>
                      </p:ext>
                    </p:extLst>
                  </p:nvPr>
                </p:nvGraphicFramePr>
                <p:xfrm>
                  <a:off x="7536857" y="2891353"/>
                  <a:ext cx="1123950" cy="74930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6"/>
                  </a:graphicData>
                </a:graphic>
              </p:graphicFrame>
            </p:grpSp>
            <p:grpSp>
              <p:nvGrpSpPr>
                <p:cNvPr id="431" name="Group 430"/>
                <p:cNvGrpSpPr/>
                <p:nvPr/>
              </p:nvGrpSpPr>
              <p:grpSpPr>
                <a:xfrm>
                  <a:off x="7518428" y="3956050"/>
                  <a:ext cx="1284673" cy="1658926"/>
                  <a:chOff x="2159028" y="3956050"/>
                  <a:chExt cx="1284673" cy="1658926"/>
                </a:xfrm>
              </p:grpSpPr>
              <p:grpSp>
                <p:nvGrpSpPr>
                  <p:cNvPr id="432" name="Group 431"/>
                  <p:cNvGrpSpPr/>
                  <p:nvPr/>
                </p:nvGrpSpPr>
                <p:grpSpPr>
                  <a:xfrm>
                    <a:off x="2190278" y="3956050"/>
                    <a:ext cx="1253423" cy="1658926"/>
                    <a:chOff x="2190278" y="3956050"/>
                    <a:chExt cx="1253423" cy="1658926"/>
                  </a:xfrm>
                </p:grpSpPr>
                <p:sp>
                  <p:nvSpPr>
                    <p:cNvPr id="434" name="Isosceles Triangle 433"/>
                    <p:cNvSpPr/>
                    <p:nvPr/>
                  </p:nvSpPr>
                  <p:spPr>
                    <a:xfrm rot="5400000">
                      <a:off x="3289070" y="4601253"/>
                      <a:ext cx="147273" cy="161988"/>
                    </a:xfrm>
                    <a:prstGeom prst="triangle">
                      <a:avLst/>
                    </a:prstGeom>
                    <a:solidFill>
                      <a:srgbClr val="5C6C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35" name="Rectangle 434"/>
                    <p:cNvSpPr/>
                    <p:nvPr/>
                  </p:nvSpPr>
                  <p:spPr>
                    <a:xfrm flipH="1">
                      <a:off x="2190278" y="3956050"/>
                      <a:ext cx="1109049" cy="1658926"/>
                    </a:xfrm>
                    <a:prstGeom prst="rect">
                      <a:avLst/>
                    </a:prstGeom>
                    <a:solidFill>
                      <a:srgbClr val="5C6C8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433" name="TextBox 432"/>
                  <p:cNvSpPr txBox="1"/>
                  <p:nvPr/>
                </p:nvSpPr>
                <p:spPr>
                  <a:xfrm>
                    <a:off x="2159028" y="4137358"/>
                    <a:ext cx="1171548" cy="13388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71450" indent="-171450">
                      <a:buFont typeface="Arial" panose="020B0604020202020204" pitchFamily="34" charset="0"/>
                      <a:buChar char="•"/>
                    </a:pPr>
                    <a:r>
                      <a:rPr lang="en-US" sz="900" dirty="0">
                        <a:solidFill>
                          <a:schemeClr val="bg1">
                            <a:alpha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This slide is 100% editable. Adapt it to your needs and capture your audience's attention. This slide is 100% editable. </a:t>
                    </a:r>
                  </a:p>
                </p:txBody>
              </p:sp>
            </p:grpSp>
          </p:grpSp>
        </p:grpSp>
      </p:grpSp>
      <p:grpSp>
        <p:nvGrpSpPr>
          <p:cNvPr id="436" name="Group 435"/>
          <p:cNvGrpSpPr/>
          <p:nvPr/>
        </p:nvGrpSpPr>
        <p:grpSpPr>
          <a:xfrm>
            <a:off x="-3704" y="6158856"/>
            <a:ext cx="9152796" cy="699247"/>
            <a:chOff x="-3704" y="6158856"/>
            <a:chExt cx="9152796" cy="699247"/>
          </a:xfrm>
        </p:grpSpPr>
        <p:grpSp>
          <p:nvGrpSpPr>
            <p:cNvPr id="437" name="Group 436"/>
            <p:cNvGrpSpPr/>
            <p:nvPr/>
          </p:nvGrpSpPr>
          <p:grpSpPr>
            <a:xfrm>
              <a:off x="-2" y="6158856"/>
              <a:ext cx="9149094" cy="699247"/>
              <a:chOff x="-2" y="6158856"/>
              <a:chExt cx="9149094" cy="699247"/>
            </a:xfrm>
          </p:grpSpPr>
          <p:sp>
            <p:nvSpPr>
              <p:cNvPr id="439" name="Rectangle 438"/>
              <p:cNvSpPr/>
              <p:nvPr/>
            </p:nvSpPr>
            <p:spPr>
              <a:xfrm>
                <a:off x="5092" y="6158856"/>
                <a:ext cx="9144000" cy="69924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0" name="Rectangle 439"/>
              <p:cNvSpPr/>
              <p:nvPr/>
            </p:nvSpPr>
            <p:spPr>
              <a:xfrm flipH="1">
                <a:off x="-2" y="6260389"/>
                <a:ext cx="9149093" cy="415498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r>
                  <a:rPr lang="en-US" sz="120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slide is 100% </a:t>
                </a:r>
                <a:r>
                  <a:rPr lang="en-US" sz="1200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editable. </a:t>
                </a:r>
                <a:r>
                  <a:rPr lang="en-US" sz="900" dirty="0" smtClean="0">
                    <a:solidFill>
                      <a:prstClr val="white">
                        <a:lumMod val="6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Adapt </a:t>
                </a:r>
                <a:r>
                  <a:rPr lang="en-US" sz="900" dirty="0">
                    <a:solidFill>
                      <a:prstClr val="white">
                        <a:lumMod val="6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it to your needs and capture your audience’s attention. This slide is 100% editable. Adapt it to your needs and capture your audience’s </a:t>
                </a:r>
                <a:r>
                  <a:rPr lang="en-US" sz="900" dirty="0" smtClean="0">
                    <a:solidFill>
                      <a:prstClr val="white">
                        <a:lumMod val="6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attention. </a:t>
                </a:r>
                <a:r>
                  <a:rPr lang="en-US" sz="900" dirty="0">
                    <a:solidFill>
                      <a:prstClr val="white">
                        <a:lumMod val="6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slide is 100% editable. Adapt it to your needs and capture your audience’s </a:t>
                </a:r>
                <a:r>
                  <a:rPr lang="en-US" sz="900" dirty="0" smtClean="0">
                    <a:solidFill>
                      <a:prstClr val="white">
                        <a:lumMod val="6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attention.</a:t>
                </a:r>
                <a:endParaRPr lang="en-US" sz="900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38" name="Rectangle 437"/>
            <p:cNvSpPr/>
            <p:nvPr/>
          </p:nvSpPr>
          <p:spPr>
            <a:xfrm flipH="1">
              <a:off x="-3704" y="6785892"/>
              <a:ext cx="9144000" cy="7210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727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42576" t="35871" r="44952" b="48988"/>
          <a:stretch/>
        </p:blipFill>
        <p:spPr>
          <a:xfrm>
            <a:off x="7192757" y="5162417"/>
            <a:ext cx="1622738" cy="1107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1488" t="32527" r="44061" b="47755"/>
          <a:stretch/>
        </p:blipFill>
        <p:spPr>
          <a:xfrm>
            <a:off x="3651161" y="2991801"/>
            <a:ext cx="1880315" cy="14424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42081" t="35344" r="45249" b="48811"/>
          <a:stretch/>
        </p:blipFill>
        <p:spPr>
          <a:xfrm>
            <a:off x="193180" y="1381165"/>
            <a:ext cx="1648496" cy="11590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-820"/>
            <a:ext cx="9144000" cy="6771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images are 100% editable in PowerPoint</a:t>
            </a:r>
          </a:p>
          <a:p>
            <a:r>
              <a:rPr 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“Change color, size and orientation of any icon to your liking”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800000">
            <a:off x="2253198" y="2704443"/>
            <a:ext cx="685800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800000">
            <a:off x="5884522" y="4722430"/>
            <a:ext cx="685800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19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79842" t="18523" r="602" b="26042"/>
          <a:stretch/>
        </p:blipFill>
        <p:spPr>
          <a:xfrm>
            <a:off x="6074864" y="1170379"/>
            <a:ext cx="2279374" cy="36327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30139" t="32291" r="55500" b="47600"/>
          <a:stretch/>
        </p:blipFill>
        <p:spPr>
          <a:xfrm>
            <a:off x="815475" y="1126434"/>
            <a:ext cx="1868557" cy="14709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53979" t="37010" r="31371" b="37990"/>
          <a:stretch/>
        </p:blipFill>
        <p:spPr>
          <a:xfrm>
            <a:off x="3308172" y="1170379"/>
            <a:ext cx="2372395" cy="22760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Edit Color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188374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shape to change the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Right click the object( click any object which you want to change color)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Format 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Series in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dialog 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“Fill”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Format Shape box then 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“Solid” or “Gradient”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depending on the appearance of the object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colour as shown in the picture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7164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35324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44575" y="685796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0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22704" t="31748" r="50713" b="26948"/>
          <a:stretch/>
        </p:blipFill>
        <p:spPr>
          <a:xfrm>
            <a:off x="6332924" y="1784404"/>
            <a:ext cx="2312142" cy="20198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25861" t="31567" r="40630" b="27672"/>
          <a:stretch/>
        </p:blipFill>
        <p:spPr>
          <a:xfrm>
            <a:off x="3332559" y="1815497"/>
            <a:ext cx="2862469" cy="19576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33297" t="32655" r="49898" b="48686"/>
          <a:stretch/>
        </p:blipFill>
        <p:spPr>
          <a:xfrm>
            <a:off x="868233" y="1784593"/>
            <a:ext cx="2186609" cy="136497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4774488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Select the Graph and right click -&gt; Select "Edit Data"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An excel matrix will automatically show up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Enter the values based on your requirements and hit enter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The Graph/Chart shape will automatically adjust according to your data, and anytime you can go and change the value again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98381"/>
            <a:ext cx="9150927" cy="725764"/>
            <a:chOff x="-6928" y="438806"/>
            <a:chExt cx="9150927" cy="725764"/>
          </a:xfrm>
        </p:grpSpPr>
        <p:sp>
          <p:nvSpPr>
            <p:cNvPr id="18" name="TextBox 17"/>
            <p:cNvSpPr txBox="1"/>
            <p:nvPr/>
          </p:nvSpPr>
          <p:spPr>
            <a:xfrm>
              <a:off x="0" y="438806"/>
              <a:ext cx="222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itchFamily="34" charset="0"/>
                </a:rPr>
                <a:t>Edit Chart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6928" y="856793"/>
              <a:ext cx="91509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 a Data Driven Chart/Graph and the shape automatically adjusts according to your </a:t>
              </a:r>
              <a:r>
                <a:rPr 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571645" y="1327249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35324" y="1327249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44826" y="1327249"/>
            <a:ext cx="488248" cy="4882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dist="88900" dir="2700000" algn="t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38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786</TotalTime>
  <Words>384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node1</dc:creator>
  <cp:lastModifiedBy>node9</cp:lastModifiedBy>
  <cp:revision>63</cp:revision>
  <dcterms:created xsi:type="dcterms:W3CDTF">2016-05-13T04:15:41Z</dcterms:created>
  <dcterms:modified xsi:type="dcterms:W3CDTF">2016-08-24T08:53:04Z</dcterms:modified>
</cp:coreProperties>
</file>